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13"/>
  </p:notesMasterIdLst>
  <p:sldIdLst>
    <p:sldId id="256" r:id="rId2"/>
    <p:sldId id="257" r:id="rId3"/>
    <p:sldId id="258" r:id="rId4"/>
    <p:sldId id="260" r:id="rId5"/>
    <p:sldId id="261" r:id="rId6"/>
    <p:sldId id="262" r:id="rId7"/>
    <p:sldId id="266" r:id="rId8"/>
    <p:sldId id="263" r:id="rId9"/>
    <p:sldId id="267" r:id="rId10"/>
    <p:sldId id="264" r:id="rId11"/>
    <p:sldId id="265"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8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 name="Google Shape;4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 name="Google Shape;4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 name="Google Shape;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 name="Google Shape;7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 name="Google Shape;7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 name="Google Shape;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3"/>
          <p:cNvSpPr txBox="1">
            <a:spLocks noGrp="1"/>
          </p:cNvSpPr>
          <p:nvPr>
            <p:ph type="title"/>
          </p:nvPr>
        </p:nvSpPr>
        <p:spPr>
          <a:xfrm>
            <a:off x="0" y="2275826"/>
            <a:ext cx="12192000" cy="56491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595959"/>
              </a:buClr>
              <a:buSzPts val="3600"/>
              <a:buFont typeface="Calibri"/>
              <a:buNone/>
              <a:defRPr sz="3600" b="0">
                <a:solidFill>
                  <a:srgbClr val="59595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Google Shape;25;p4"/>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4"/>
          <p:cNvSpPr txBox="1">
            <a:spLocks noGrp="1"/>
          </p:cNvSpPr>
          <p:nvPr>
            <p:ph type="title"/>
          </p:nvPr>
        </p:nvSpPr>
        <p:spPr>
          <a:xfrm>
            <a:off x="762000" y="427039"/>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62000" y="1752601"/>
            <a:ext cx="1097280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p4"/>
          <p:cNvSpPr txBox="1"/>
          <p:nvPr/>
        </p:nvSpPr>
        <p:spPr>
          <a:xfrm>
            <a:off x="8890000" y="6508752"/>
            <a:ext cx="28448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5"/>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Custom Layout">
  <p:cSld name="3_Custom Layou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0" y="2275826"/>
            <a:ext cx="12192000" cy="56491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595959"/>
              </a:buClr>
              <a:buSzPts val="3600"/>
              <a:buFont typeface="Calibri"/>
              <a:buNone/>
              <a:defRPr sz="3600" b="0">
                <a:solidFill>
                  <a:srgbClr val="59595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github.com/BhardwajKunal23/Mid-air-CharacterRecongnition" TargetMode="External"/><Relationship Id="rId5" Type="http://schemas.openxmlformats.org/officeDocument/2006/relationships/hyperlink" Target="https://drive.google.com/drive/u/1/folders/10Sud2CNcSi-GL7ipR7_9R6E46CywGkf2"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609600" y="391289"/>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b="1" dirty="0">
                <a:latin typeface="Cambria" panose="02040503050406030204" pitchFamily="18" charset="0"/>
                <a:ea typeface="Cambria" panose="02040503050406030204" pitchFamily="18" charset="0"/>
              </a:rPr>
              <a:t>Conclusion(Result Analysis)</a:t>
            </a:r>
            <a:endParaRPr b="1" dirty="0">
              <a:latin typeface="Cambria" panose="02040503050406030204" pitchFamily="18" charset="0"/>
              <a:ea typeface="Cambria" panose="02040503050406030204" pitchFamily="18" charset="0"/>
            </a:endParaRPr>
          </a:p>
        </p:txBody>
      </p:sp>
      <p:sp>
        <p:nvSpPr>
          <p:cNvPr id="92" name="Google Shape;92;p15"/>
          <p:cNvSpPr txBox="1">
            <a:spLocks noGrp="1"/>
          </p:cNvSpPr>
          <p:nvPr>
            <p:ph type="body" idx="1"/>
          </p:nvPr>
        </p:nvSpPr>
        <p:spPr>
          <a:xfrm>
            <a:off x="812400" y="1844375"/>
            <a:ext cx="10567200" cy="3810000"/>
          </a:xfrm>
          <a:prstGeom prst="rect">
            <a:avLst/>
          </a:prstGeom>
          <a:noFill/>
          <a:ln>
            <a:noFill/>
          </a:ln>
        </p:spPr>
        <p:txBody>
          <a:bodyPr spcFirstLastPara="1" wrap="square" lIns="91425" tIns="45700" rIns="91425" bIns="45700" anchor="t" anchorCtr="0">
            <a:noAutofit/>
          </a:bodyPr>
          <a:lstStyle/>
          <a:p>
            <a:pPr marL="342891" lvl="0" indent="-317491" algn="just" rtl="0">
              <a:lnSpc>
                <a:spcPct val="150000"/>
              </a:lnSpc>
              <a:spcBef>
                <a:spcPts val="0"/>
              </a:spcBef>
              <a:spcAft>
                <a:spcPts val="0"/>
              </a:spcAft>
              <a:buSzPts val="2800"/>
              <a:buChar char="•"/>
            </a:pPr>
            <a:r>
              <a:rPr lang="en-US" sz="2800" dirty="0"/>
              <a:t>The character drawn in the frame provided is being recognized by the camera very efficiently that the exact frame points of the same is being displayed on the screen without leaving any kind of ambiguity.</a:t>
            </a:r>
          </a:p>
          <a:p>
            <a:pPr marL="342891" lvl="0" indent="-317491" algn="just" rtl="0">
              <a:lnSpc>
                <a:spcPct val="150000"/>
              </a:lnSpc>
              <a:spcBef>
                <a:spcPts val="0"/>
              </a:spcBef>
              <a:spcAft>
                <a:spcPts val="0"/>
              </a:spcAft>
              <a:buSzPts val="2800"/>
              <a:buChar char="•"/>
            </a:pPr>
            <a:r>
              <a:rPr lang="en-US" sz="2800" dirty="0"/>
              <a:t>Skin tone of hand is extracted so that it works in different lighting conditions using Histogram and hand is pulled out from the image using Back-Projection.</a:t>
            </a:r>
          </a:p>
          <a:p>
            <a:pPr marL="342891" lvl="0" indent="-317491" algn="just" rtl="0">
              <a:lnSpc>
                <a:spcPct val="150000"/>
              </a:lnSpc>
              <a:spcBef>
                <a:spcPts val="0"/>
              </a:spcBef>
              <a:spcAft>
                <a:spcPts val="0"/>
              </a:spcAft>
              <a:buSzPts val="2800"/>
              <a:buChar char="•"/>
            </a:pPr>
            <a:endParaRPr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0" y="128337"/>
            <a:ext cx="12192000" cy="372176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595959"/>
              </a:buClr>
              <a:buSzPts val="3240"/>
              <a:buFont typeface="Calibri"/>
              <a:buNone/>
            </a:pPr>
            <a:r>
              <a:rPr lang="en-US" sz="3200" b="1" dirty="0">
                <a:latin typeface="Cambria" panose="02040503050406030204" pitchFamily="18" charset="0"/>
                <a:ea typeface="Cambria" panose="02040503050406030204" pitchFamily="18" charset="0"/>
              </a:rPr>
              <a:t>Minor Project - 2</a:t>
            </a:r>
            <a:br>
              <a:rPr lang="en-US" sz="3200" b="1" dirty="0">
                <a:latin typeface="Cambria" panose="02040503050406030204" pitchFamily="18" charset="0"/>
                <a:ea typeface="Cambria" panose="02040503050406030204" pitchFamily="18" charset="0"/>
              </a:rPr>
            </a:br>
            <a:br>
              <a:rPr lang="en-US" sz="3200" b="1" dirty="0"/>
            </a:br>
            <a:r>
              <a:rPr lang="en-US" sz="3200" b="1" dirty="0">
                <a:latin typeface="Cambria" panose="02040503050406030204" pitchFamily="18" charset="0"/>
                <a:ea typeface="Cambria" panose="02040503050406030204" pitchFamily="18" charset="0"/>
              </a:rPr>
              <a:t>Vision based Mid-Air Writing and Recognition of Characters</a:t>
            </a:r>
            <a:br>
              <a:rPr lang="en-US" sz="3200" b="1" dirty="0">
                <a:latin typeface="Cambria" panose="02040503050406030204" pitchFamily="18" charset="0"/>
                <a:ea typeface="Cambria" panose="02040503050406030204" pitchFamily="18" charset="0"/>
              </a:rPr>
            </a:br>
            <a:r>
              <a:rPr lang="en-US" sz="3200" b="1" dirty="0">
                <a:latin typeface="Cambria" panose="02040503050406030204" pitchFamily="18" charset="0"/>
                <a:ea typeface="Cambria" panose="02040503050406030204" pitchFamily="18" charset="0"/>
              </a:rPr>
              <a:t>BTech CSE-OSOS(2018-2022)</a:t>
            </a:r>
            <a:endParaRPr sz="3200" b="1" dirty="0">
              <a:latin typeface="Cambria" panose="02040503050406030204" pitchFamily="18" charset="0"/>
              <a:ea typeface="Cambria" panose="02040503050406030204" pitchFamily="18" charset="0"/>
            </a:endParaRPr>
          </a:p>
        </p:txBody>
      </p:sp>
      <p:sp>
        <p:nvSpPr>
          <p:cNvPr id="49" name="Google Shape;49;p8"/>
          <p:cNvSpPr txBox="1"/>
          <p:nvPr/>
        </p:nvSpPr>
        <p:spPr>
          <a:xfrm>
            <a:off x="238550" y="4228850"/>
            <a:ext cx="3632700" cy="167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t>Submitted By:</a:t>
            </a: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t>Giriraj Molasaria- 19</a:t>
            </a:r>
            <a:b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br>
            <a: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t>Prakhar Buliya- 36</a:t>
            </a:r>
          </a:p>
          <a:p>
            <a:pPr marL="0" marR="0" lvl="0" indent="0" algn="l" rtl="0">
              <a:lnSpc>
                <a:spcPct val="100000"/>
              </a:lnSpc>
              <a:spcBef>
                <a:spcPts val="0"/>
              </a:spcBef>
              <a:spcAft>
                <a:spcPts val="0"/>
              </a:spcAft>
              <a:buClr>
                <a:schemeClr val="dk1"/>
              </a:buClr>
              <a:buSzPts val="1900"/>
              <a:buFont typeface="Arial"/>
              <a:buNone/>
            </a:pPr>
            <a:r>
              <a:rPr lang="en-US" sz="1900" dirty="0">
                <a:solidFill>
                  <a:schemeClr val="dk1"/>
                </a:solidFill>
                <a:latin typeface="Cambria" panose="02040503050406030204" pitchFamily="18" charset="0"/>
                <a:ea typeface="Cambria" panose="02040503050406030204" pitchFamily="18" charset="0"/>
                <a:cs typeface="Calibri"/>
                <a:sym typeface="Calibri"/>
              </a:rPr>
              <a:t>Kunal Bharadwaj</a:t>
            </a:r>
            <a: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t> - </a:t>
            </a:r>
            <a:r>
              <a:rPr lang="en-US" sz="1900" dirty="0">
                <a:solidFill>
                  <a:schemeClr val="dk1"/>
                </a:solidFill>
                <a:latin typeface="Cambria" panose="02040503050406030204" pitchFamily="18" charset="0"/>
                <a:ea typeface="Cambria" panose="02040503050406030204" pitchFamily="18" charset="0"/>
                <a:cs typeface="Calibri"/>
                <a:sym typeface="Calibri"/>
              </a:rPr>
              <a:t>27</a:t>
            </a:r>
            <a:b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br>
            <a:r>
              <a:rPr lang="en-US" sz="1900" dirty="0">
                <a:solidFill>
                  <a:schemeClr val="dk1"/>
                </a:solidFill>
                <a:latin typeface="Cambria" panose="02040503050406030204" pitchFamily="18" charset="0"/>
                <a:ea typeface="Cambria" panose="02040503050406030204" pitchFamily="18" charset="0"/>
                <a:cs typeface="Calibri"/>
                <a:sym typeface="Calibri"/>
              </a:rPr>
              <a:t>Ritwik Jha</a:t>
            </a:r>
            <a: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t> - </a:t>
            </a:r>
            <a:r>
              <a:rPr lang="en-US" sz="1900" dirty="0">
                <a:solidFill>
                  <a:schemeClr val="dk1"/>
                </a:solidFill>
                <a:latin typeface="Cambria" panose="02040503050406030204" pitchFamily="18" charset="0"/>
                <a:ea typeface="Cambria" panose="02040503050406030204" pitchFamily="18" charset="0"/>
                <a:cs typeface="Calibri"/>
                <a:sym typeface="Calibri"/>
              </a:rPr>
              <a:t>47</a:t>
            </a:r>
            <a:endPar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endParaRPr>
          </a:p>
        </p:txBody>
      </p:sp>
      <p:sp>
        <p:nvSpPr>
          <p:cNvPr id="50" name="Google Shape;50;p8"/>
          <p:cNvSpPr txBox="1"/>
          <p:nvPr/>
        </p:nvSpPr>
        <p:spPr>
          <a:xfrm>
            <a:off x="9335700" y="4228851"/>
            <a:ext cx="2673000" cy="1282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900"/>
              <a:buFont typeface="Arial"/>
              <a:buNone/>
            </a:pPr>
            <a: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t>Mentored By:</a:t>
            </a:r>
            <a:b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br>
            <a: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t>Dr. Abhishek Pandey</a:t>
            </a:r>
            <a:b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br>
            <a: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t>Assistant Prof.</a:t>
            </a:r>
            <a:b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br>
            <a:r>
              <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rPr>
              <a:t>Dept of </a:t>
            </a:r>
            <a:r>
              <a:rPr lang="en-US" sz="1900" dirty="0">
                <a:solidFill>
                  <a:schemeClr val="dk1"/>
                </a:solidFill>
                <a:latin typeface="Cambria" panose="02040503050406030204" pitchFamily="18" charset="0"/>
                <a:ea typeface="Cambria" panose="02040503050406030204" pitchFamily="18" charset="0"/>
                <a:cs typeface="Calibri"/>
                <a:sym typeface="Calibri"/>
              </a:rPr>
              <a:t>Cybernetics</a:t>
            </a:r>
            <a:endParaRPr lang="en-US" sz="1900" b="0" i="0" u="none" strike="noStrike" cap="none" dirty="0">
              <a:solidFill>
                <a:schemeClr val="dk1"/>
              </a:solidFill>
              <a:latin typeface="Cambria" panose="02040503050406030204" pitchFamily="18" charset="0"/>
              <a:ea typeface="Cambria" panose="02040503050406030204" pitchFamily="18" charset="0"/>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09600" y="307764"/>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b="1" dirty="0">
                <a:latin typeface="Cambria" panose="02040503050406030204" pitchFamily="18" charset="0"/>
                <a:ea typeface="Cambria" panose="02040503050406030204" pitchFamily="18" charset="0"/>
              </a:rPr>
              <a:t>Introduction</a:t>
            </a:r>
            <a:endParaRPr b="1" dirty="0">
              <a:latin typeface="Cambria" panose="02040503050406030204" pitchFamily="18" charset="0"/>
              <a:ea typeface="Cambria" panose="02040503050406030204" pitchFamily="18" charset="0"/>
            </a:endParaRPr>
          </a:p>
        </p:txBody>
      </p:sp>
      <p:sp>
        <p:nvSpPr>
          <p:cNvPr id="56" name="Google Shape;56;p9"/>
          <p:cNvSpPr txBox="1">
            <a:spLocks noGrp="1"/>
          </p:cNvSpPr>
          <p:nvPr>
            <p:ph type="body" idx="1"/>
          </p:nvPr>
        </p:nvSpPr>
        <p:spPr>
          <a:xfrm>
            <a:off x="727950" y="1737025"/>
            <a:ext cx="10734300" cy="4526100"/>
          </a:xfrm>
          <a:prstGeom prst="rect">
            <a:avLst/>
          </a:prstGeom>
          <a:noFill/>
          <a:ln>
            <a:noFill/>
          </a:ln>
        </p:spPr>
        <p:txBody>
          <a:bodyPr spcFirstLastPara="1" wrap="square" lIns="91425" tIns="45700" rIns="91425" bIns="45700" anchor="t" anchorCtr="0">
            <a:noAutofit/>
          </a:bodyPr>
          <a:lstStyle/>
          <a:p>
            <a:pPr marL="342891" lvl="0" indent="-292091" algn="just" rtl="0">
              <a:lnSpc>
                <a:spcPct val="115000"/>
              </a:lnSpc>
              <a:spcBef>
                <a:spcPts val="0"/>
              </a:spcBef>
              <a:spcAft>
                <a:spcPts val="0"/>
              </a:spcAft>
              <a:buSzPts val="2400"/>
              <a:buChar char="•"/>
            </a:pPr>
            <a:r>
              <a:rPr lang="en-US" sz="2400" dirty="0"/>
              <a:t>Air-writing refers to writing of characters or words in a free space by hand or finger movements. It involves sequence of hand or finger movements. Air writing differs from the conventional handwriting, as it involves sequential discrete stroke.</a:t>
            </a:r>
            <a:endParaRPr sz="2400" dirty="0"/>
          </a:p>
          <a:p>
            <a:pPr marL="342891" lvl="0" indent="-292091" algn="just" rtl="0">
              <a:lnSpc>
                <a:spcPct val="115000"/>
              </a:lnSpc>
              <a:spcBef>
                <a:spcPts val="0"/>
              </a:spcBef>
              <a:spcAft>
                <a:spcPts val="0"/>
              </a:spcAft>
              <a:buSzPts val="2400"/>
              <a:buChar char="•"/>
            </a:pPr>
            <a:r>
              <a:rPr lang="en-US" sz="2400" dirty="0"/>
              <a:t>Devanagari is an Indic script and forms a basis for over 100 languages including Hindi, Marathi, Sanskrit. It consists of 47 primary alphabets, 14 vowels, and 33 consonants, and 10 digits. There is no capitalization of alphabets, unlike Latin languages.</a:t>
            </a:r>
          </a:p>
          <a:p>
            <a:pPr marL="342891" lvl="0" indent="-292091" algn="just" rtl="0">
              <a:lnSpc>
                <a:spcPct val="115000"/>
              </a:lnSpc>
              <a:spcBef>
                <a:spcPts val="0"/>
              </a:spcBef>
              <a:spcAft>
                <a:spcPts val="0"/>
              </a:spcAft>
              <a:buSzPts val="2400"/>
              <a:buChar char="•"/>
            </a:pPr>
            <a:r>
              <a:rPr lang="en-US" sz="2400" dirty="0"/>
              <a:t>Convolutional Neural Network (CNN) trained on EMNIST-Letter Dataset to recognize the characters drawn with the finger.</a:t>
            </a: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609600" y="331614"/>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b="1" dirty="0">
                <a:latin typeface="Cambria" panose="02040503050406030204" pitchFamily="18" charset="0"/>
                <a:ea typeface="Cambria" panose="02040503050406030204" pitchFamily="18" charset="0"/>
              </a:rPr>
              <a:t>Problem Statement</a:t>
            </a:r>
            <a:endParaRPr b="1" dirty="0">
              <a:latin typeface="Cambria" panose="02040503050406030204" pitchFamily="18" charset="0"/>
              <a:ea typeface="Cambria" panose="02040503050406030204" pitchFamily="18" charset="0"/>
            </a:endParaRPr>
          </a:p>
        </p:txBody>
      </p:sp>
      <p:sp>
        <p:nvSpPr>
          <p:cNvPr id="68" name="Google Shape;68;p11"/>
          <p:cNvSpPr txBox="1">
            <a:spLocks noGrp="1"/>
          </p:cNvSpPr>
          <p:nvPr>
            <p:ph type="body" idx="1"/>
          </p:nvPr>
        </p:nvSpPr>
        <p:spPr>
          <a:xfrm>
            <a:off x="770550" y="1728775"/>
            <a:ext cx="10650900" cy="3361385"/>
          </a:xfrm>
          <a:prstGeom prst="rect">
            <a:avLst/>
          </a:prstGeom>
          <a:noFill/>
          <a:ln>
            <a:noFill/>
          </a:ln>
        </p:spPr>
        <p:txBody>
          <a:bodyPr spcFirstLastPara="1" wrap="square" lIns="91425" tIns="45700" rIns="91425" bIns="45700" anchor="t" anchorCtr="0">
            <a:noAutofit/>
          </a:bodyPr>
          <a:lstStyle/>
          <a:p>
            <a:pPr indent="-381000" algn="just">
              <a:lnSpc>
                <a:spcPct val="150000"/>
              </a:lnSpc>
              <a:buSzPts val="2400"/>
            </a:pPr>
            <a:r>
              <a:rPr lang="en-US" sz="2400" dirty="0"/>
              <a:t>There are existing systems out there in the world which are developed to recognize characters of the worldwide accepted language, i.e., English. To create a machine learning application in python for recognizing characters written in the air with hand using image segmentation, contouring and convolutional neural network(CNN). It uses OpenCV and Pytorch libraries.</a:t>
            </a:r>
          </a:p>
          <a:p>
            <a:pPr marL="457200" lvl="0" indent="-381000" algn="just" rtl="0">
              <a:lnSpc>
                <a:spcPct val="150000"/>
              </a:lnSpc>
              <a:spcBef>
                <a:spcPts val="640"/>
              </a:spcBef>
              <a:spcAft>
                <a:spcPts val="0"/>
              </a:spcAft>
              <a:buSzPts val="2400"/>
              <a:buChar char="•"/>
            </a:pP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609600" y="319714"/>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b="1" dirty="0">
                <a:latin typeface="Cambria" panose="02040503050406030204" pitchFamily="18" charset="0"/>
                <a:ea typeface="Cambria" panose="02040503050406030204" pitchFamily="18" charset="0"/>
              </a:rPr>
              <a:t>Objectives(Achieved)</a:t>
            </a:r>
            <a:endParaRPr b="1" dirty="0">
              <a:latin typeface="Cambria" panose="02040503050406030204" pitchFamily="18" charset="0"/>
              <a:ea typeface="Cambria" panose="02040503050406030204" pitchFamily="18" charset="0"/>
            </a:endParaRPr>
          </a:p>
        </p:txBody>
      </p:sp>
      <p:sp>
        <p:nvSpPr>
          <p:cNvPr id="74" name="Google Shape;74;p12"/>
          <p:cNvSpPr txBox="1">
            <a:spLocks noGrp="1"/>
          </p:cNvSpPr>
          <p:nvPr>
            <p:ph type="body" idx="1"/>
          </p:nvPr>
        </p:nvSpPr>
        <p:spPr>
          <a:xfrm>
            <a:off x="818400" y="1689300"/>
            <a:ext cx="10555200" cy="4526100"/>
          </a:xfrm>
          <a:prstGeom prst="rect">
            <a:avLst/>
          </a:prstGeom>
          <a:noFill/>
          <a:ln>
            <a:noFill/>
          </a:ln>
        </p:spPr>
        <p:txBody>
          <a:bodyPr spcFirstLastPara="1" wrap="square" lIns="91425" tIns="45700" rIns="91425" bIns="45700" anchor="t" anchorCtr="0">
            <a:noAutofit/>
          </a:bodyPr>
          <a:lstStyle/>
          <a:p>
            <a:pPr marL="457200" lvl="0" indent="-381000" algn="just" rtl="0">
              <a:lnSpc>
                <a:spcPct val="150000"/>
              </a:lnSpc>
              <a:spcBef>
                <a:spcPts val="640"/>
              </a:spcBef>
              <a:spcAft>
                <a:spcPts val="0"/>
              </a:spcAft>
              <a:buSzPts val="2400"/>
              <a:buChar char="•"/>
            </a:pPr>
            <a:r>
              <a:rPr lang="en-US" sz="2400" dirty="0"/>
              <a:t>To create an system so powerful that it recognizes the handwriting of a user in mid-air  .</a:t>
            </a:r>
          </a:p>
          <a:p>
            <a:pPr marL="457200" lvl="0" indent="-381000" algn="just" rtl="0">
              <a:lnSpc>
                <a:spcPct val="150000"/>
              </a:lnSpc>
              <a:spcBef>
                <a:spcPts val="640"/>
              </a:spcBef>
              <a:spcAft>
                <a:spcPts val="0"/>
              </a:spcAft>
              <a:buSzPts val="2400"/>
              <a:buChar char="•"/>
            </a:pPr>
            <a:r>
              <a:rPr lang="en-US" sz="2400" dirty="0"/>
              <a:t>To Predict the character drawn by the user. </a:t>
            </a:r>
          </a:p>
          <a:p>
            <a:pPr indent="-381000" algn="just">
              <a:lnSpc>
                <a:spcPct val="150000"/>
              </a:lnSpc>
              <a:buSzPts val="2400"/>
            </a:pPr>
            <a:r>
              <a:rPr lang="en-US" sz="2400" dirty="0"/>
              <a:t>To help the people in making the learning more efficient , better and to help them concentrate on the learning part.</a:t>
            </a:r>
          </a:p>
          <a:p>
            <a:pPr marL="457200" lvl="0" indent="-381000" algn="just" rtl="0">
              <a:lnSpc>
                <a:spcPct val="150000"/>
              </a:lnSpc>
              <a:spcBef>
                <a:spcPts val="640"/>
              </a:spcBef>
              <a:spcAft>
                <a:spcPts val="0"/>
              </a:spcAft>
              <a:buSzPts val="2400"/>
              <a:buChar char="•"/>
            </a:pPr>
            <a:endParaRPr sz="2400" dirty="0"/>
          </a:p>
        </p:txBody>
      </p:sp>
      <p:pic>
        <p:nvPicPr>
          <p:cNvPr id="5" name="Picture 4">
            <a:extLst>
              <a:ext uri="{FF2B5EF4-FFF2-40B4-BE49-F238E27FC236}">
                <a16:creationId xmlns:a16="http://schemas.microsoft.com/office/drawing/2014/main" id="{FEAFB330-4087-4AEF-B15A-3B68DAEAD5A7}"/>
              </a:ext>
            </a:extLst>
          </p:cNvPr>
          <p:cNvPicPr>
            <a:picLocks noChangeAspect="1"/>
          </p:cNvPicPr>
          <p:nvPr/>
        </p:nvPicPr>
        <p:blipFill>
          <a:blip r:embed="rId3"/>
          <a:stretch>
            <a:fillRect/>
          </a:stretch>
        </p:blipFill>
        <p:spPr>
          <a:xfrm>
            <a:off x="2118360" y="280012"/>
            <a:ext cx="1182702" cy="11827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61975" y="236189"/>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b="1" dirty="0">
                <a:latin typeface="Cambria" panose="02040503050406030204" pitchFamily="18" charset="0"/>
                <a:ea typeface="Cambria" panose="02040503050406030204" pitchFamily="18" charset="0"/>
              </a:rPr>
              <a:t>Methodology</a:t>
            </a:r>
            <a:endParaRPr b="1" dirty="0">
              <a:latin typeface="Cambria" panose="02040503050406030204" pitchFamily="18" charset="0"/>
              <a:ea typeface="Cambria" panose="02040503050406030204" pitchFamily="18" charset="0"/>
            </a:endParaRPr>
          </a:p>
        </p:txBody>
      </p:sp>
      <p:pic>
        <p:nvPicPr>
          <p:cNvPr id="80" name="Google Shape;80;p13"/>
          <p:cNvPicPr preferRelativeResize="0"/>
          <p:nvPr/>
        </p:nvPicPr>
        <p:blipFill rotWithShape="1">
          <a:blip r:embed="rId3">
            <a:alphaModFix/>
          </a:blip>
          <a:srcRect/>
          <a:stretch/>
        </p:blipFill>
        <p:spPr>
          <a:xfrm>
            <a:off x="4565975" y="1379189"/>
            <a:ext cx="5614345" cy="5021611"/>
          </a:xfrm>
          <a:prstGeom prst="rect">
            <a:avLst/>
          </a:prstGeom>
          <a:noFill/>
          <a:ln>
            <a:noFill/>
          </a:ln>
        </p:spPr>
      </p:pic>
      <p:pic>
        <p:nvPicPr>
          <p:cNvPr id="3" name="Picture 2">
            <a:extLst>
              <a:ext uri="{FF2B5EF4-FFF2-40B4-BE49-F238E27FC236}">
                <a16:creationId xmlns:a16="http://schemas.microsoft.com/office/drawing/2014/main" id="{8F08E7D8-4C13-4F1C-9445-AA8CA514E703}"/>
              </a:ext>
            </a:extLst>
          </p:cNvPr>
          <p:cNvPicPr>
            <a:picLocks noChangeAspect="1"/>
          </p:cNvPicPr>
          <p:nvPr/>
        </p:nvPicPr>
        <p:blipFill rotWithShape="1">
          <a:blip r:embed="rId4"/>
          <a:srcRect l="2686" t="2376" b="2120"/>
          <a:stretch/>
        </p:blipFill>
        <p:spPr>
          <a:xfrm>
            <a:off x="1813674" y="1539240"/>
            <a:ext cx="2423046" cy="45415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76D2-E34B-47AC-8D0B-2593D9372F79}"/>
              </a:ext>
            </a:extLst>
          </p:cNvPr>
          <p:cNvSpPr>
            <a:spLocks noGrp="1"/>
          </p:cNvSpPr>
          <p:nvPr>
            <p:ph type="title"/>
          </p:nvPr>
        </p:nvSpPr>
        <p:spPr>
          <a:xfrm>
            <a:off x="762000" y="427039"/>
            <a:ext cx="10972800" cy="944561"/>
          </a:xfrm>
        </p:spPr>
        <p:txBody>
          <a:bodyPr/>
          <a:lstStyle/>
          <a:p>
            <a:r>
              <a:rPr lang="en-US" b="1" dirty="0">
                <a:latin typeface="Cambria" panose="02040503050406030204" pitchFamily="18" charset="0"/>
                <a:ea typeface="Cambria" panose="02040503050406030204" pitchFamily="18" charset="0"/>
              </a:rPr>
              <a:t>Flowchart</a:t>
            </a:r>
            <a:endParaRPr lang="en-IN"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C9416E9-A796-4F61-A1FA-CA64D6283A1D}"/>
              </a:ext>
            </a:extLst>
          </p:cNvPr>
          <p:cNvPicPr>
            <a:picLocks noChangeAspect="1"/>
          </p:cNvPicPr>
          <p:nvPr/>
        </p:nvPicPr>
        <p:blipFill>
          <a:blip r:embed="rId2"/>
          <a:stretch>
            <a:fillRect/>
          </a:stretch>
        </p:blipFill>
        <p:spPr>
          <a:xfrm>
            <a:off x="1935480" y="1570039"/>
            <a:ext cx="4719638" cy="5035558"/>
          </a:xfrm>
          <a:prstGeom prst="rect">
            <a:avLst/>
          </a:prstGeom>
        </p:spPr>
      </p:pic>
      <p:pic>
        <p:nvPicPr>
          <p:cNvPr id="7" name="Picture 6">
            <a:extLst>
              <a:ext uri="{FF2B5EF4-FFF2-40B4-BE49-F238E27FC236}">
                <a16:creationId xmlns:a16="http://schemas.microsoft.com/office/drawing/2014/main" id="{C2A5592A-C481-4DE0-8683-C19CEC5EDD04}"/>
              </a:ext>
            </a:extLst>
          </p:cNvPr>
          <p:cNvPicPr>
            <a:picLocks noChangeAspect="1"/>
          </p:cNvPicPr>
          <p:nvPr/>
        </p:nvPicPr>
        <p:blipFill>
          <a:blip r:embed="rId3"/>
          <a:stretch>
            <a:fillRect/>
          </a:stretch>
        </p:blipFill>
        <p:spPr>
          <a:xfrm>
            <a:off x="6661935" y="2880360"/>
            <a:ext cx="3544103" cy="3231091"/>
          </a:xfrm>
          <a:prstGeom prst="rect">
            <a:avLst/>
          </a:prstGeom>
        </p:spPr>
      </p:pic>
    </p:spTree>
    <p:extLst>
      <p:ext uri="{BB962C8B-B14F-4D97-AF65-F5344CB8AC3E}">
        <p14:creationId xmlns:p14="http://schemas.microsoft.com/office/powerpoint/2010/main" val="2441526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p:nvPr/>
        </p:nvSpPr>
        <p:spPr>
          <a:xfrm>
            <a:off x="2661000" y="317875"/>
            <a:ext cx="6870000" cy="80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dirty="0">
                <a:solidFill>
                  <a:srgbClr val="000000"/>
                </a:solidFill>
                <a:latin typeface="Cambria" panose="02040503050406030204" pitchFamily="18" charset="0"/>
                <a:ea typeface="Cambria" panose="02040503050406030204" pitchFamily="18" charset="0"/>
                <a:cs typeface="Calibri"/>
                <a:sym typeface="Calibri"/>
              </a:rPr>
              <a:t>Output Screen</a:t>
            </a:r>
            <a:endParaRPr sz="4400" b="1" i="0" u="none" strike="noStrike" cap="none" dirty="0">
              <a:solidFill>
                <a:srgbClr val="000000"/>
              </a:solidFill>
              <a:latin typeface="Cambria" panose="02040503050406030204" pitchFamily="18" charset="0"/>
              <a:ea typeface="Cambria" panose="02040503050406030204" pitchFamily="18" charset="0"/>
              <a:cs typeface="Calibri"/>
              <a:sym typeface="Calibri"/>
            </a:endParaRPr>
          </a:p>
        </p:txBody>
      </p:sp>
      <p:pic>
        <p:nvPicPr>
          <p:cNvPr id="13" name="Picture 12">
            <a:extLst>
              <a:ext uri="{FF2B5EF4-FFF2-40B4-BE49-F238E27FC236}">
                <a16:creationId xmlns:a16="http://schemas.microsoft.com/office/drawing/2014/main" id="{05D2011A-4EF7-4A61-85E7-E18ACA8A0C71}"/>
              </a:ext>
            </a:extLst>
          </p:cNvPr>
          <p:cNvPicPr>
            <a:picLocks noChangeAspect="1"/>
          </p:cNvPicPr>
          <p:nvPr/>
        </p:nvPicPr>
        <p:blipFill>
          <a:blip r:embed="rId3"/>
          <a:stretch>
            <a:fillRect/>
          </a:stretch>
        </p:blipFill>
        <p:spPr>
          <a:xfrm>
            <a:off x="240632" y="1119475"/>
            <a:ext cx="5404407" cy="3039979"/>
          </a:xfrm>
          <a:prstGeom prst="rect">
            <a:avLst/>
          </a:prstGeom>
        </p:spPr>
      </p:pic>
      <p:pic>
        <p:nvPicPr>
          <p:cNvPr id="15" name="Picture 14">
            <a:extLst>
              <a:ext uri="{FF2B5EF4-FFF2-40B4-BE49-F238E27FC236}">
                <a16:creationId xmlns:a16="http://schemas.microsoft.com/office/drawing/2014/main" id="{FED2D67F-B0D7-4AD7-9F50-95A04B57D16C}"/>
              </a:ext>
            </a:extLst>
          </p:cNvPr>
          <p:cNvPicPr>
            <a:picLocks noChangeAspect="1"/>
          </p:cNvPicPr>
          <p:nvPr/>
        </p:nvPicPr>
        <p:blipFill>
          <a:blip r:embed="rId4"/>
          <a:stretch>
            <a:fillRect/>
          </a:stretch>
        </p:blipFill>
        <p:spPr>
          <a:xfrm>
            <a:off x="6336632" y="1119474"/>
            <a:ext cx="5404409" cy="3039980"/>
          </a:xfrm>
          <a:prstGeom prst="rect">
            <a:avLst/>
          </a:prstGeom>
        </p:spPr>
      </p:pic>
      <p:sp>
        <p:nvSpPr>
          <p:cNvPr id="16" name="TextBox 15">
            <a:extLst>
              <a:ext uri="{FF2B5EF4-FFF2-40B4-BE49-F238E27FC236}">
                <a16:creationId xmlns:a16="http://schemas.microsoft.com/office/drawing/2014/main" id="{035B2BFC-9107-43E7-9CAB-9969AF6FF42B}"/>
              </a:ext>
            </a:extLst>
          </p:cNvPr>
          <p:cNvSpPr txBox="1"/>
          <p:nvPr/>
        </p:nvSpPr>
        <p:spPr>
          <a:xfrm>
            <a:off x="1763637" y="4919008"/>
            <a:ext cx="9145989" cy="1938992"/>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LINKS:-</a:t>
            </a:r>
          </a:p>
          <a:p>
            <a:pPr marL="514350" indent="-514350">
              <a:buAutoNum type="arabicPeriod"/>
            </a:pPr>
            <a:r>
              <a:rPr lang="en-IN" sz="2400" b="1" dirty="0">
                <a:latin typeface="Cambria" panose="02040503050406030204" pitchFamily="18" charset="0"/>
                <a:ea typeface="Cambria" panose="02040503050406030204" pitchFamily="18" charset="0"/>
              </a:rPr>
              <a:t>DRIVE:</a:t>
            </a:r>
            <a:r>
              <a:rPr lang="en-IN" sz="2400" dirty="0">
                <a:latin typeface="Cambria" panose="02040503050406030204" pitchFamily="18" charset="0"/>
                <a:ea typeface="Cambria" panose="02040503050406030204" pitchFamily="18" charset="0"/>
                <a:hlinkClick r:id="rId5"/>
              </a:rPr>
              <a:t>OUTPUTVEDIO - Google Drive</a:t>
            </a:r>
            <a:endParaRPr lang="en-IN" sz="2400" dirty="0">
              <a:latin typeface="Cambria" panose="02040503050406030204" pitchFamily="18" charset="0"/>
              <a:ea typeface="Cambria" panose="02040503050406030204" pitchFamily="18" charset="0"/>
            </a:endParaRPr>
          </a:p>
          <a:p>
            <a:pPr marL="514350" indent="-514350">
              <a:buAutoNum type="arabicPeriod"/>
            </a:pPr>
            <a:r>
              <a:rPr lang="en-IN" sz="2400" b="1" dirty="0">
                <a:latin typeface="Cambria" panose="02040503050406030204" pitchFamily="18" charset="0"/>
                <a:ea typeface="Cambria" panose="02040503050406030204" pitchFamily="18" charset="0"/>
              </a:rPr>
              <a:t>GITHUB:</a:t>
            </a:r>
            <a:r>
              <a:rPr lang="en-IN" sz="2400" dirty="0">
                <a:latin typeface="Cambria" panose="02040503050406030204" pitchFamily="18" charset="0"/>
                <a:ea typeface="Cambria" panose="02040503050406030204" pitchFamily="18" charset="0"/>
                <a:hlinkClick r:id="rId6"/>
              </a:rPr>
              <a:t>BhardwajKunal23/Mid-air-</a:t>
            </a:r>
            <a:r>
              <a:rPr lang="en-IN" sz="2400" dirty="0" err="1">
                <a:latin typeface="Cambria" panose="02040503050406030204" pitchFamily="18" charset="0"/>
                <a:ea typeface="Cambria" panose="02040503050406030204" pitchFamily="18" charset="0"/>
                <a:hlinkClick r:id="rId6"/>
              </a:rPr>
              <a:t>CharacterRecongnition</a:t>
            </a:r>
            <a:r>
              <a:rPr lang="en-IN" sz="2400" dirty="0">
                <a:latin typeface="Cambria" panose="02040503050406030204" pitchFamily="18" charset="0"/>
                <a:ea typeface="Cambria" panose="02040503050406030204" pitchFamily="18" charset="0"/>
                <a:hlinkClick r:id="rId6"/>
              </a:rPr>
              <a:t> (github.com)</a:t>
            </a:r>
            <a:endParaRPr lang="en-IN" sz="2400" b="1" dirty="0">
              <a:latin typeface="Cambria" panose="02040503050406030204" pitchFamily="18" charset="0"/>
              <a:ea typeface="Cambria" panose="02040503050406030204" pitchFamily="18" charset="0"/>
            </a:endParaRPr>
          </a:p>
          <a:p>
            <a:endParaRPr lang="en-IN" sz="2400" b="1" dirty="0">
              <a:latin typeface="Cambria" panose="02040503050406030204" pitchFamily="18" charset="0"/>
              <a:ea typeface="Cambria" panose="020405030504060302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941BF4-70D8-4709-BB00-47CC460F37C5}"/>
              </a:ext>
            </a:extLst>
          </p:cNvPr>
          <p:cNvPicPr>
            <a:picLocks noChangeAspect="1"/>
          </p:cNvPicPr>
          <p:nvPr/>
        </p:nvPicPr>
        <p:blipFill>
          <a:blip r:embed="rId2"/>
          <a:stretch>
            <a:fillRect/>
          </a:stretch>
        </p:blipFill>
        <p:spPr>
          <a:xfrm>
            <a:off x="6096000" y="340895"/>
            <a:ext cx="5689600" cy="3200400"/>
          </a:xfrm>
          <a:prstGeom prst="rect">
            <a:avLst/>
          </a:prstGeom>
        </p:spPr>
      </p:pic>
      <p:pic>
        <p:nvPicPr>
          <p:cNvPr id="7" name="Picture 6">
            <a:extLst>
              <a:ext uri="{FF2B5EF4-FFF2-40B4-BE49-F238E27FC236}">
                <a16:creationId xmlns:a16="http://schemas.microsoft.com/office/drawing/2014/main" id="{67596CD1-B1A4-452F-AB33-B4EF07DDAACD}"/>
              </a:ext>
            </a:extLst>
          </p:cNvPr>
          <p:cNvPicPr>
            <a:picLocks noChangeAspect="1"/>
          </p:cNvPicPr>
          <p:nvPr/>
        </p:nvPicPr>
        <p:blipFill>
          <a:blip r:embed="rId3"/>
          <a:stretch>
            <a:fillRect/>
          </a:stretch>
        </p:blipFill>
        <p:spPr>
          <a:xfrm>
            <a:off x="133684" y="340895"/>
            <a:ext cx="5689600" cy="3200400"/>
          </a:xfrm>
          <a:prstGeom prst="rect">
            <a:avLst/>
          </a:prstGeom>
        </p:spPr>
      </p:pic>
      <p:pic>
        <p:nvPicPr>
          <p:cNvPr id="9" name="Picture 8">
            <a:extLst>
              <a:ext uri="{FF2B5EF4-FFF2-40B4-BE49-F238E27FC236}">
                <a16:creationId xmlns:a16="http://schemas.microsoft.com/office/drawing/2014/main" id="{BDC58B81-6DFE-4503-BD78-92BFE7D97C60}"/>
              </a:ext>
            </a:extLst>
          </p:cNvPr>
          <p:cNvPicPr>
            <a:picLocks noChangeAspect="1"/>
          </p:cNvPicPr>
          <p:nvPr/>
        </p:nvPicPr>
        <p:blipFill>
          <a:blip r:embed="rId4"/>
          <a:stretch>
            <a:fillRect/>
          </a:stretch>
        </p:blipFill>
        <p:spPr>
          <a:xfrm>
            <a:off x="3521241" y="3732797"/>
            <a:ext cx="5414211" cy="3045494"/>
          </a:xfrm>
          <a:prstGeom prst="rect">
            <a:avLst/>
          </a:prstGeom>
        </p:spPr>
      </p:pic>
    </p:spTree>
    <p:extLst>
      <p:ext uri="{BB962C8B-B14F-4D97-AF65-F5344CB8AC3E}">
        <p14:creationId xmlns:p14="http://schemas.microsoft.com/office/powerpoint/2010/main" val="20479657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373</Words>
  <Application>Microsoft Office PowerPoint</Application>
  <PresentationFormat>Widescreen</PresentationFormat>
  <Paragraphs>24</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Cambria</vt:lpstr>
      <vt:lpstr>Office Theme</vt:lpstr>
      <vt:lpstr>PowerPoint Presentation</vt:lpstr>
      <vt:lpstr>Minor Project - 2  Vision based Mid-Air Writing and Recognition of Characters BTech CSE-OSOS(2018-2022)</vt:lpstr>
      <vt:lpstr>Introduction</vt:lpstr>
      <vt:lpstr>Problem Statement</vt:lpstr>
      <vt:lpstr>Objectives(Achieved)</vt:lpstr>
      <vt:lpstr>Methodology</vt:lpstr>
      <vt:lpstr>Flowchart</vt:lpstr>
      <vt:lpstr>PowerPoint Presentation</vt:lpstr>
      <vt:lpstr>PowerPoint Presentation</vt:lpstr>
      <vt:lpstr>Conclusion(Result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Kunal Bhardwaj</dc:creator>
  <cp:lastModifiedBy>Kunal Bhardwaj</cp:lastModifiedBy>
  <cp:revision>9</cp:revision>
  <dcterms:modified xsi:type="dcterms:W3CDTF">2021-06-05T08:59:00Z</dcterms:modified>
</cp:coreProperties>
</file>